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11039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  <p:txBody>
          <a:bodyPr/>
          <a:lstStyle/>
          <a:p>
            <a:r>
              <a:rPr lang="en-IN" dirty="0"/>
              <a:t>t</a:t>
            </a: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2308979"/>
            <a:ext cx="4919305" cy="361164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422088"/>
            <a:ext cx="7556421" cy="19564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Introduction to FDI in India</a:t>
            </a:r>
            <a:endParaRPr lang="en-US" sz="6162" dirty="0"/>
          </a:p>
        </p:txBody>
      </p:sp>
      <p:sp>
        <p:nvSpPr>
          <p:cNvPr id="7" name="Text 3"/>
          <p:cNvSpPr/>
          <p:nvPr/>
        </p:nvSpPr>
        <p:spPr>
          <a:xfrm>
            <a:off x="6280190" y="4718685"/>
            <a:ext cx="7556421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Foreign Direct Investment (FDI) significantly contributes to India's economic growth. Between 2000 and 2017, India attracted substantial FDI inflows, becoming one of the top destinations globally.</a:t>
            </a:r>
            <a:endParaRPr lang="en-US" sz="1786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CBEA76-BEB4-B52D-1557-152E810868BF}"/>
              </a:ext>
            </a:extLst>
          </p:cNvPr>
          <p:cNvSpPr txBox="1"/>
          <p:nvPr/>
        </p:nvSpPr>
        <p:spPr>
          <a:xfrm>
            <a:off x="6280190" y="6478292"/>
            <a:ext cx="27398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chemeClr val="bg1"/>
                </a:solidFill>
              </a:rPr>
              <a:t>by Naman Kedia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14781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2065496" y="436602"/>
            <a:ext cx="5929193" cy="4961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907"/>
              </a:lnSpc>
              <a:buNone/>
            </a:pPr>
            <a:r>
              <a:rPr lang="en-US" sz="3126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FDI Trends in India (2000-2017)</a:t>
            </a:r>
            <a:endParaRPr lang="en-US" sz="3126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496" y="1250275"/>
            <a:ext cx="5130522" cy="31708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65496" y="4619506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156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Steady Growth</a:t>
            </a:r>
            <a:endParaRPr lang="en-US" sz="1563" dirty="0"/>
          </a:p>
        </p:txBody>
      </p:sp>
      <p:sp>
        <p:nvSpPr>
          <p:cNvPr id="7" name="Text 4"/>
          <p:cNvSpPr/>
          <p:nvPr/>
        </p:nvSpPr>
        <p:spPr>
          <a:xfrm>
            <a:off x="2065496" y="4962763"/>
            <a:ext cx="5130522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FDI inflows to India grew consistently, reflecting increased investor confidence.</a:t>
            </a:r>
            <a:endParaRPr lang="en-US" sz="12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4143" y="1250275"/>
            <a:ext cx="5130641" cy="3170873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34143" y="4619506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156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Peaks and Troughs</a:t>
            </a:r>
            <a:endParaRPr lang="en-US" sz="1563" dirty="0"/>
          </a:p>
        </p:txBody>
      </p:sp>
      <p:sp>
        <p:nvSpPr>
          <p:cNvPr id="10" name="Text 6"/>
          <p:cNvSpPr/>
          <p:nvPr/>
        </p:nvSpPr>
        <p:spPr>
          <a:xfrm>
            <a:off x="7434143" y="4962763"/>
            <a:ext cx="5130641" cy="5081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Certain years witnessed spikes due to policy changes and global economic conditions.</a:t>
            </a:r>
            <a:endParaRPr lang="en-US" sz="1250" dirty="0"/>
          </a:p>
        </p:txBody>
      </p:sp>
      <p:sp>
        <p:nvSpPr>
          <p:cNvPr id="11" name="Shape 7"/>
          <p:cNvSpPr/>
          <p:nvPr/>
        </p:nvSpPr>
        <p:spPr>
          <a:xfrm>
            <a:off x="2292191" y="5649516"/>
            <a:ext cx="22860" cy="3061692"/>
          </a:xfrm>
          <a:prstGeom prst="roundRect">
            <a:avLst>
              <a:gd name="adj" fmla="val 291721"/>
            </a:avLst>
          </a:prstGeom>
          <a:solidFill>
            <a:srgbClr val="56565B"/>
          </a:solidFill>
          <a:ln/>
        </p:spPr>
      </p:sp>
      <p:sp>
        <p:nvSpPr>
          <p:cNvPr id="12" name="Shape 8"/>
          <p:cNvSpPr/>
          <p:nvPr/>
        </p:nvSpPr>
        <p:spPr>
          <a:xfrm>
            <a:off x="2459355" y="5995273"/>
            <a:ext cx="555665" cy="22860"/>
          </a:xfrm>
          <a:prstGeom prst="roundRect">
            <a:avLst>
              <a:gd name="adj" fmla="val 291721"/>
            </a:avLst>
          </a:prstGeom>
          <a:solidFill>
            <a:srgbClr val="56565B"/>
          </a:solidFill>
          <a:ln/>
        </p:spPr>
      </p:sp>
      <p:sp>
        <p:nvSpPr>
          <p:cNvPr id="13" name="Shape 9"/>
          <p:cNvSpPr/>
          <p:nvPr/>
        </p:nvSpPr>
        <p:spPr>
          <a:xfrm>
            <a:off x="2125028" y="5828109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2268855" y="5887641"/>
            <a:ext cx="69533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1875" dirty="0"/>
          </a:p>
        </p:txBody>
      </p:sp>
      <p:sp>
        <p:nvSpPr>
          <p:cNvPr id="15" name="Text 11"/>
          <p:cNvSpPr/>
          <p:nvPr/>
        </p:nvSpPr>
        <p:spPr>
          <a:xfrm>
            <a:off x="3176826" y="5808226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156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2000-2005</a:t>
            </a:r>
            <a:endParaRPr lang="en-US" sz="1563" dirty="0"/>
          </a:p>
        </p:txBody>
      </p:sp>
      <p:sp>
        <p:nvSpPr>
          <p:cNvPr id="16" name="Text 12"/>
          <p:cNvSpPr/>
          <p:nvPr/>
        </p:nvSpPr>
        <p:spPr>
          <a:xfrm>
            <a:off x="3176826" y="6151483"/>
            <a:ext cx="9387959" cy="2540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Initial reforms led to increasing FDI interest.</a:t>
            </a:r>
            <a:endParaRPr lang="en-US" sz="1250" dirty="0"/>
          </a:p>
        </p:txBody>
      </p:sp>
      <p:sp>
        <p:nvSpPr>
          <p:cNvPr id="17" name="Shape 13"/>
          <p:cNvSpPr/>
          <p:nvPr/>
        </p:nvSpPr>
        <p:spPr>
          <a:xfrm>
            <a:off x="2459355" y="7068741"/>
            <a:ext cx="555665" cy="22860"/>
          </a:xfrm>
          <a:prstGeom prst="roundRect">
            <a:avLst>
              <a:gd name="adj" fmla="val 291721"/>
            </a:avLst>
          </a:prstGeom>
          <a:solidFill>
            <a:srgbClr val="56565B"/>
          </a:solidFill>
          <a:ln/>
        </p:spPr>
      </p:sp>
      <p:sp>
        <p:nvSpPr>
          <p:cNvPr id="18" name="Shape 14"/>
          <p:cNvSpPr/>
          <p:nvPr/>
        </p:nvSpPr>
        <p:spPr>
          <a:xfrm>
            <a:off x="2125028" y="6901577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2235518" y="6961108"/>
            <a:ext cx="136208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1875" dirty="0"/>
          </a:p>
        </p:txBody>
      </p:sp>
      <p:sp>
        <p:nvSpPr>
          <p:cNvPr id="20" name="Text 16"/>
          <p:cNvSpPr/>
          <p:nvPr/>
        </p:nvSpPr>
        <p:spPr>
          <a:xfrm>
            <a:off x="3176826" y="6881693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156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2006-2011</a:t>
            </a:r>
            <a:endParaRPr lang="en-US" sz="1563" dirty="0"/>
          </a:p>
        </p:txBody>
      </p:sp>
      <p:sp>
        <p:nvSpPr>
          <p:cNvPr id="21" name="Text 17"/>
          <p:cNvSpPr/>
          <p:nvPr/>
        </p:nvSpPr>
        <p:spPr>
          <a:xfrm>
            <a:off x="3176826" y="7224951"/>
            <a:ext cx="9387959" cy="2540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Significant peaks were noted, guided by liberal policies.</a:t>
            </a:r>
            <a:endParaRPr lang="en-US" sz="1250" dirty="0"/>
          </a:p>
        </p:txBody>
      </p:sp>
      <p:sp>
        <p:nvSpPr>
          <p:cNvPr id="22" name="Shape 18"/>
          <p:cNvSpPr/>
          <p:nvPr/>
        </p:nvSpPr>
        <p:spPr>
          <a:xfrm>
            <a:off x="2459355" y="8142208"/>
            <a:ext cx="555665" cy="22860"/>
          </a:xfrm>
          <a:prstGeom prst="roundRect">
            <a:avLst>
              <a:gd name="adj" fmla="val 291721"/>
            </a:avLst>
          </a:prstGeom>
          <a:solidFill>
            <a:srgbClr val="56565B"/>
          </a:solidFill>
          <a:ln/>
        </p:spPr>
      </p:sp>
      <p:sp>
        <p:nvSpPr>
          <p:cNvPr id="23" name="Shape 19"/>
          <p:cNvSpPr/>
          <p:nvPr/>
        </p:nvSpPr>
        <p:spPr>
          <a:xfrm>
            <a:off x="2125028" y="7975044"/>
            <a:ext cx="357188" cy="357188"/>
          </a:xfrm>
          <a:prstGeom prst="roundRect">
            <a:avLst>
              <a:gd name="adj" fmla="val 18670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4" name="Text 20"/>
          <p:cNvSpPr/>
          <p:nvPr/>
        </p:nvSpPr>
        <p:spPr>
          <a:xfrm>
            <a:off x="2233970" y="8034576"/>
            <a:ext cx="139303" cy="2381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75"/>
              </a:lnSpc>
              <a:buNone/>
            </a:pPr>
            <a:r>
              <a:rPr lang="en-US" sz="1875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1875" dirty="0"/>
          </a:p>
        </p:txBody>
      </p:sp>
      <p:sp>
        <p:nvSpPr>
          <p:cNvPr id="25" name="Text 21"/>
          <p:cNvSpPr/>
          <p:nvPr/>
        </p:nvSpPr>
        <p:spPr>
          <a:xfrm>
            <a:off x="3176826" y="7955161"/>
            <a:ext cx="1984653" cy="2480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53"/>
              </a:lnSpc>
              <a:buNone/>
            </a:pPr>
            <a:r>
              <a:rPr lang="en-US" sz="156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2012-2017</a:t>
            </a:r>
            <a:endParaRPr lang="en-US" sz="1563" dirty="0"/>
          </a:p>
        </p:txBody>
      </p:sp>
      <p:sp>
        <p:nvSpPr>
          <p:cNvPr id="26" name="Text 22"/>
          <p:cNvSpPr/>
          <p:nvPr/>
        </p:nvSpPr>
        <p:spPr>
          <a:xfrm>
            <a:off x="3176826" y="8298418"/>
            <a:ext cx="9387959" cy="2540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Despite fluctuations, India remained attractive for investors.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793790" y="2539960"/>
            <a:ext cx="846391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Sectoral Analysis of FDI Inflows</a:t>
            </a:r>
            <a:endParaRPr lang="en-US" sz="4465" dirty="0"/>
          </a:p>
        </p:txBody>
      </p:sp>
      <p:sp>
        <p:nvSpPr>
          <p:cNvPr id="5" name="Text 3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Services Sector</a:t>
            </a:r>
            <a:endParaRPr lang="en-US" sz="2233" dirty="0"/>
          </a:p>
        </p:txBody>
      </p:sp>
      <p:sp>
        <p:nvSpPr>
          <p:cNvPr id="6" name="Text 4"/>
          <p:cNvSpPr/>
          <p:nvPr/>
        </p:nvSpPr>
        <p:spPr>
          <a:xfrm>
            <a:off x="793790" y="4396859"/>
            <a:ext cx="3978116" cy="10887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sector topped FDI inflows, supported by economic growth and consumer demand.</a:t>
            </a:r>
            <a:endParaRPr lang="en-US" sz="1786" dirty="0"/>
          </a:p>
        </p:txBody>
      </p:sp>
      <p:sp>
        <p:nvSpPr>
          <p:cNvPr id="7" name="Text 5"/>
          <p:cNvSpPr/>
          <p:nvPr/>
        </p:nvSpPr>
        <p:spPr>
          <a:xfrm>
            <a:off x="5332928" y="3815715"/>
            <a:ext cx="2959894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Telecommunications</a:t>
            </a:r>
            <a:endParaRPr lang="en-US" sz="2233" dirty="0"/>
          </a:p>
        </p:txBody>
      </p:sp>
      <p:sp>
        <p:nvSpPr>
          <p:cNvPr id="8" name="Text 6"/>
          <p:cNvSpPr/>
          <p:nvPr/>
        </p:nvSpPr>
        <p:spPr>
          <a:xfrm>
            <a:off x="5332928" y="4396859"/>
            <a:ext cx="397811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Telecom sector reforms attracted investments, driven by digitization.</a:t>
            </a:r>
            <a:endParaRPr lang="en-US" sz="1786" dirty="0"/>
          </a:p>
        </p:txBody>
      </p:sp>
      <p:sp>
        <p:nvSpPr>
          <p:cNvPr id="9" name="Text 7"/>
          <p:cNvSpPr/>
          <p:nvPr/>
        </p:nvSpPr>
        <p:spPr>
          <a:xfrm>
            <a:off x="9872067" y="3815715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Manufacturing</a:t>
            </a:r>
            <a:endParaRPr lang="en-US" sz="2233" dirty="0"/>
          </a:p>
        </p:txBody>
      </p:sp>
      <p:sp>
        <p:nvSpPr>
          <p:cNvPr id="10" name="Text 8"/>
          <p:cNvSpPr/>
          <p:nvPr/>
        </p:nvSpPr>
        <p:spPr>
          <a:xfrm>
            <a:off x="9872067" y="4396859"/>
            <a:ext cx="3978116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Government initiatives like 'Make in India' boosted foreign investments.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699629"/>
            <a:ext cx="6563916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Top Investing Countries</a:t>
            </a:r>
            <a:endParaRPr lang="en-US" sz="4465" dirty="0"/>
          </a:p>
        </p:txBody>
      </p:sp>
      <p:sp>
        <p:nvSpPr>
          <p:cNvPr id="6" name="Shape 3"/>
          <p:cNvSpPr/>
          <p:nvPr/>
        </p:nvSpPr>
        <p:spPr>
          <a:xfrm>
            <a:off x="793790" y="4748570"/>
            <a:ext cx="13042821" cy="2616518"/>
          </a:xfrm>
          <a:prstGeom prst="roundRect">
            <a:avLst>
              <a:gd name="adj" fmla="val 364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801410" y="4756190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029653" y="4899898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Country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5375077" y="4899898"/>
            <a:ext cx="388036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FDI Inflows (USD billion)</a:t>
            </a:r>
            <a:endParaRPr lang="en-US" sz="1786" dirty="0"/>
          </a:p>
        </p:txBody>
      </p:sp>
      <p:sp>
        <p:nvSpPr>
          <p:cNvPr id="10" name="Text 7"/>
          <p:cNvSpPr/>
          <p:nvPr/>
        </p:nvSpPr>
        <p:spPr>
          <a:xfrm>
            <a:off x="9716691" y="4899898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Percentage Share</a:t>
            </a:r>
            <a:endParaRPr lang="en-US" sz="1786" dirty="0"/>
          </a:p>
        </p:txBody>
      </p:sp>
      <p:sp>
        <p:nvSpPr>
          <p:cNvPr id="11" name="Shape 8"/>
          <p:cNvSpPr/>
          <p:nvPr/>
        </p:nvSpPr>
        <p:spPr>
          <a:xfrm>
            <a:off x="801410" y="5406509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9653" y="5550218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United States</a:t>
            </a:r>
            <a:endParaRPr lang="en-US" sz="1786" dirty="0"/>
          </a:p>
        </p:txBody>
      </p:sp>
      <p:sp>
        <p:nvSpPr>
          <p:cNvPr id="13" name="Text 10"/>
          <p:cNvSpPr/>
          <p:nvPr/>
        </p:nvSpPr>
        <p:spPr>
          <a:xfrm>
            <a:off x="5375077" y="5550218"/>
            <a:ext cx="388036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40</a:t>
            </a:r>
            <a:endParaRPr lang="en-US" sz="1786" dirty="0"/>
          </a:p>
        </p:txBody>
      </p:sp>
      <p:sp>
        <p:nvSpPr>
          <p:cNvPr id="14" name="Text 11"/>
          <p:cNvSpPr/>
          <p:nvPr/>
        </p:nvSpPr>
        <p:spPr>
          <a:xfrm>
            <a:off x="9716691" y="5550218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20%</a:t>
            </a:r>
            <a:endParaRPr lang="en-US" sz="1786" dirty="0"/>
          </a:p>
        </p:txBody>
      </p:sp>
      <p:sp>
        <p:nvSpPr>
          <p:cNvPr id="15" name="Shape 12"/>
          <p:cNvSpPr/>
          <p:nvPr/>
        </p:nvSpPr>
        <p:spPr>
          <a:xfrm>
            <a:off x="801410" y="6056828"/>
            <a:ext cx="1302627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029653" y="6200537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Singapore</a:t>
            </a:r>
            <a:endParaRPr lang="en-US" sz="1786" dirty="0"/>
          </a:p>
        </p:txBody>
      </p:sp>
      <p:sp>
        <p:nvSpPr>
          <p:cNvPr id="17" name="Text 14"/>
          <p:cNvSpPr/>
          <p:nvPr/>
        </p:nvSpPr>
        <p:spPr>
          <a:xfrm>
            <a:off x="5375077" y="6200537"/>
            <a:ext cx="388036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35</a:t>
            </a:r>
            <a:endParaRPr lang="en-US" sz="1786" dirty="0"/>
          </a:p>
        </p:txBody>
      </p:sp>
      <p:sp>
        <p:nvSpPr>
          <p:cNvPr id="18" name="Text 15"/>
          <p:cNvSpPr/>
          <p:nvPr/>
        </p:nvSpPr>
        <p:spPr>
          <a:xfrm>
            <a:off x="9716691" y="6200537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18%</a:t>
            </a:r>
            <a:endParaRPr lang="en-US" sz="1786" dirty="0"/>
          </a:p>
        </p:txBody>
      </p:sp>
      <p:sp>
        <p:nvSpPr>
          <p:cNvPr id="19" name="Shape 16"/>
          <p:cNvSpPr/>
          <p:nvPr/>
        </p:nvSpPr>
        <p:spPr>
          <a:xfrm>
            <a:off x="801410" y="6707148"/>
            <a:ext cx="1302627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1029653" y="6850856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United Kingdom</a:t>
            </a:r>
            <a:endParaRPr lang="en-US" sz="1786" dirty="0"/>
          </a:p>
        </p:txBody>
      </p:sp>
      <p:sp>
        <p:nvSpPr>
          <p:cNvPr id="21" name="Text 18"/>
          <p:cNvSpPr/>
          <p:nvPr/>
        </p:nvSpPr>
        <p:spPr>
          <a:xfrm>
            <a:off x="5375077" y="6850856"/>
            <a:ext cx="388036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30</a:t>
            </a:r>
            <a:endParaRPr lang="en-US" sz="1786" dirty="0"/>
          </a:p>
        </p:txBody>
      </p:sp>
      <p:sp>
        <p:nvSpPr>
          <p:cNvPr id="22" name="Text 19"/>
          <p:cNvSpPr/>
          <p:nvPr/>
        </p:nvSpPr>
        <p:spPr>
          <a:xfrm>
            <a:off x="9716691" y="6850856"/>
            <a:ext cx="388417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15%</a:t>
            </a:r>
            <a:endParaRPr lang="en-US" sz="178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802725"/>
            <a:ext cx="4919305" cy="462414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186940"/>
            <a:ext cx="740985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Regional Distribution of FDI</a:t>
            </a:r>
            <a:endParaRPr lang="en-US" sz="4465" dirty="0"/>
          </a:p>
        </p:txBody>
      </p:sp>
      <p:sp>
        <p:nvSpPr>
          <p:cNvPr id="7" name="Shape 3"/>
          <p:cNvSpPr/>
          <p:nvPr/>
        </p:nvSpPr>
        <p:spPr>
          <a:xfrm>
            <a:off x="6280190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485573" y="3576042"/>
            <a:ext cx="9941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5"/>
          <p:cNvSpPr/>
          <p:nvPr/>
        </p:nvSpPr>
        <p:spPr>
          <a:xfrm>
            <a:off x="7017306" y="349103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Western India</a:t>
            </a:r>
            <a:endParaRPr lang="en-US" sz="2233" dirty="0"/>
          </a:p>
        </p:txBody>
      </p:sp>
      <p:sp>
        <p:nvSpPr>
          <p:cNvPr id="10" name="Text 6"/>
          <p:cNvSpPr/>
          <p:nvPr/>
        </p:nvSpPr>
        <p:spPr>
          <a:xfrm>
            <a:off x="7017306" y="3981450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Leading in FDI, particularly in services and manufacturing.</a:t>
            </a:r>
            <a:endParaRPr lang="en-US" sz="1786" dirty="0"/>
          </a:p>
        </p:txBody>
      </p:sp>
      <p:sp>
        <p:nvSpPr>
          <p:cNvPr id="11" name="Shape 7"/>
          <p:cNvSpPr/>
          <p:nvPr/>
        </p:nvSpPr>
        <p:spPr>
          <a:xfrm>
            <a:off x="10171867" y="349103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0329624" y="3576042"/>
            <a:ext cx="194667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9"/>
          <p:cNvSpPr/>
          <p:nvPr/>
        </p:nvSpPr>
        <p:spPr>
          <a:xfrm>
            <a:off x="10908983" y="3491032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Southern India</a:t>
            </a:r>
            <a:endParaRPr lang="en-US" sz="2233" dirty="0"/>
          </a:p>
        </p:txBody>
      </p:sp>
      <p:sp>
        <p:nvSpPr>
          <p:cNvPr id="14" name="Text 10"/>
          <p:cNvSpPr/>
          <p:nvPr/>
        </p:nvSpPr>
        <p:spPr>
          <a:xfrm>
            <a:off x="10908983" y="3981450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Emerging technology hubs draw significant investments.</a:t>
            </a:r>
            <a:endParaRPr lang="en-US" sz="1786" dirty="0"/>
          </a:p>
        </p:txBody>
      </p:sp>
      <p:sp>
        <p:nvSpPr>
          <p:cNvPr id="15" name="Shape 11"/>
          <p:cNvSpPr/>
          <p:nvPr/>
        </p:nvSpPr>
        <p:spPr>
          <a:xfrm>
            <a:off x="6280190" y="518922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6435804" y="5274231"/>
            <a:ext cx="199072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3"/>
          <p:cNvSpPr/>
          <p:nvPr/>
        </p:nvSpPr>
        <p:spPr>
          <a:xfrm>
            <a:off x="7017306" y="5189220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Northern India</a:t>
            </a:r>
            <a:endParaRPr lang="en-US" sz="2233" dirty="0"/>
          </a:p>
        </p:txBody>
      </p:sp>
      <p:sp>
        <p:nvSpPr>
          <p:cNvPr id="18" name="Text 14"/>
          <p:cNvSpPr/>
          <p:nvPr/>
        </p:nvSpPr>
        <p:spPr>
          <a:xfrm>
            <a:off x="7017306" y="5679638"/>
            <a:ext cx="6819305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Infrastructure projects attract FDI, improving connectivity.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106" y="2727008"/>
            <a:ext cx="4934069" cy="27754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5"/>
              </a:lnSpc>
              <a:buNone/>
            </a:pPr>
            <a:r>
              <a:rPr lang="en-US" sz="4348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Policy Reforms and their Impact</a:t>
            </a:r>
            <a:endParaRPr lang="en-US" sz="4348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Key Policy Changes</a:t>
            </a:r>
            <a:endParaRPr lang="en-US" sz="2174" dirty="0"/>
          </a:p>
        </p:txBody>
      </p:sp>
      <p:sp>
        <p:nvSpPr>
          <p:cNvPr id="9" name="Text 4"/>
          <p:cNvSpPr/>
          <p:nvPr/>
        </p:nvSpPr>
        <p:spPr>
          <a:xfrm>
            <a:off x="7695128" y="3018353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Liberalization in FDI norms improved investment climate.</a:t>
            </a:r>
            <a:endParaRPr lang="en-US" sz="1739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4307919"/>
            <a:ext cx="2994184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Make in India Initiative</a:t>
            </a:r>
            <a:endParaRPr lang="en-US" sz="2174" dirty="0"/>
          </a:p>
        </p:txBody>
      </p:sp>
      <p:sp>
        <p:nvSpPr>
          <p:cNvPr id="12" name="Text 6"/>
          <p:cNvSpPr/>
          <p:nvPr/>
        </p:nvSpPr>
        <p:spPr>
          <a:xfrm>
            <a:off x="7695128" y="4785479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Stimulated manufacturing and attracted global investments.</a:t>
            </a:r>
            <a:endParaRPr lang="en-US" sz="1739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695128" y="6075045"/>
            <a:ext cx="3098840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Ease of Doing Business</a:t>
            </a:r>
            <a:endParaRPr lang="en-US" sz="2174" dirty="0"/>
          </a:p>
        </p:txBody>
      </p:sp>
      <p:sp>
        <p:nvSpPr>
          <p:cNvPr id="15" name="Text 8"/>
          <p:cNvSpPr/>
          <p:nvPr/>
        </p:nvSpPr>
        <p:spPr>
          <a:xfrm>
            <a:off x="7695128" y="6552605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Improvements in this metric elevated investor confidence.</a:t>
            </a:r>
            <a:endParaRPr lang="en-US" sz="1739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434388"/>
          </a:xfrm>
          <a:prstGeom prst="rect">
            <a:avLst/>
          </a:prstGeom>
          <a:solidFill>
            <a:srgbClr val="050505"/>
          </a:solidFill>
          <a:ln/>
        </p:spPr>
      </p:sp>
      <p:sp>
        <p:nvSpPr>
          <p:cNvPr id="4" name="Text 2"/>
          <p:cNvSpPr/>
          <p:nvPr/>
        </p:nvSpPr>
        <p:spPr>
          <a:xfrm>
            <a:off x="1002268" y="525066"/>
            <a:ext cx="7081718" cy="5966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98"/>
              </a:lnSpc>
              <a:buNone/>
            </a:pPr>
            <a:r>
              <a:rPr lang="en-US" sz="3759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Challenges and Opportunities</a:t>
            </a:r>
            <a:endParaRPr lang="en-US" sz="3759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268" y="1503521"/>
            <a:ext cx="6169700" cy="381309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02268" y="5555218"/>
            <a:ext cx="2386727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9"/>
              </a:lnSpc>
              <a:buNone/>
            </a:pPr>
            <a:r>
              <a:rPr lang="en-US" sz="18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Challenges</a:t>
            </a:r>
            <a:endParaRPr lang="en-US" sz="1879" dirty="0"/>
          </a:p>
        </p:txBody>
      </p:sp>
      <p:sp>
        <p:nvSpPr>
          <p:cNvPr id="7" name="Text 4"/>
          <p:cNvSpPr/>
          <p:nvPr/>
        </p:nvSpPr>
        <p:spPr>
          <a:xfrm>
            <a:off x="1002268" y="5968127"/>
            <a:ext cx="6169700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Regulatory hurdles and political instability deter investments.</a:t>
            </a:r>
            <a:endParaRPr lang="en-US" sz="1503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8313" y="1503521"/>
            <a:ext cx="6169700" cy="381309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58313" y="5555218"/>
            <a:ext cx="2386727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49"/>
              </a:lnSpc>
              <a:buNone/>
            </a:pPr>
            <a:r>
              <a:rPr lang="en-US" sz="18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Opportunities</a:t>
            </a:r>
            <a:endParaRPr lang="en-US" sz="1879" dirty="0"/>
          </a:p>
        </p:txBody>
      </p:sp>
      <p:sp>
        <p:nvSpPr>
          <p:cNvPr id="10" name="Text 6"/>
          <p:cNvSpPr/>
          <p:nvPr/>
        </p:nvSpPr>
        <p:spPr>
          <a:xfrm>
            <a:off x="7458313" y="5968127"/>
            <a:ext cx="6169700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06"/>
              </a:lnSpc>
              <a:buNone/>
            </a:pPr>
            <a:r>
              <a:rPr lang="en-US" sz="150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Emerging sectors present promising avenues for foreign investors.</a:t>
            </a:r>
            <a:endParaRPr lang="en-US" sz="1503" dirty="0"/>
          </a:p>
        </p:txBody>
      </p:sp>
      <p:sp>
        <p:nvSpPr>
          <p:cNvPr id="11" name="Shape 7"/>
          <p:cNvSpPr/>
          <p:nvPr/>
        </p:nvSpPr>
        <p:spPr>
          <a:xfrm>
            <a:off x="1002268" y="6488430"/>
            <a:ext cx="6217444" cy="1420892"/>
          </a:xfrm>
          <a:prstGeom prst="roundRect">
            <a:avLst>
              <a:gd name="adj" fmla="val 564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1200745" y="6686907"/>
            <a:ext cx="2827972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9"/>
              </a:lnSpc>
              <a:buNone/>
            </a:pPr>
            <a:r>
              <a:rPr lang="en-US" sz="18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Global Competitiveness</a:t>
            </a:r>
            <a:endParaRPr lang="en-US" sz="1879" dirty="0"/>
          </a:p>
        </p:txBody>
      </p:sp>
      <p:sp>
        <p:nvSpPr>
          <p:cNvPr id="13" name="Text 9"/>
          <p:cNvSpPr/>
          <p:nvPr/>
        </p:nvSpPr>
        <p:spPr>
          <a:xfrm>
            <a:off x="1200745" y="7099816"/>
            <a:ext cx="5820489" cy="3055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406"/>
              </a:lnSpc>
              <a:buNone/>
            </a:pPr>
            <a:r>
              <a:rPr lang="en-US" sz="150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Strengthening India's position as a global investment hub.</a:t>
            </a:r>
            <a:endParaRPr lang="en-US" sz="1503" dirty="0"/>
          </a:p>
        </p:txBody>
      </p:sp>
      <p:sp>
        <p:nvSpPr>
          <p:cNvPr id="14" name="Shape 10"/>
          <p:cNvSpPr/>
          <p:nvPr/>
        </p:nvSpPr>
        <p:spPr>
          <a:xfrm>
            <a:off x="7410569" y="6488430"/>
            <a:ext cx="6217444" cy="1420892"/>
          </a:xfrm>
          <a:prstGeom prst="roundRect">
            <a:avLst>
              <a:gd name="adj" fmla="val 5644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609046" y="6686907"/>
            <a:ext cx="2580799" cy="2983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9"/>
              </a:lnSpc>
              <a:buNone/>
            </a:pPr>
            <a:r>
              <a:rPr lang="en-US" sz="1879" dirty="0">
                <a:solidFill>
                  <a:srgbClr val="E5E0DF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Innovation Ecosystem</a:t>
            </a:r>
            <a:endParaRPr lang="en-US" sz="1879" dirty="0"/>
          </a:p>
        </p:txBody>
      </p:sp>
      <p:sp>
        <p:nvSpPr>
          <p:cNvPr id="16" name="Text 12"/>
          <p:cNvSpPr/>
          <p:nvPr/>
        </p:nvSpPr>
        <p:spPr>
          <a:xfrm>
            <a:off x="7609046" y="7099816"/>
            <a:ext cx="5820489" cy="611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406"/>
              </a:lnSpc>
              <a:buNone/>
            </a:pPr>
            <a:r>
              <a:rPr lang="en-US" sz="150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Fostering innovation through collaborations between domestic and foreign firms.</a:t>
            </a:r>
            <a:endParaRPr lang="en-US" sz="1503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488" y="1179552"/>
            <a:ext cx="4919305" cy="587049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2F3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Conclusion and Key Takeaways</a:t>
            </a:r>
            <a:endParaRPr lang="en-US" sz="4465" dirty="0"/>
          </a:p>
        </p:txBody>
      </p:sp>
      <p:sp>
        <p:nvSpPr>
          <p:cNvPr id="7" name="Text 3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India's FDI journey from 2000-2017 shows resilience and adaptability. Strong policy frameworks and diverse sectors make it an attractive destination.</a:t>
            </a:r>
            <a:endParaRPr lang="en-US" sz="1786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337</Words>
  <Application>Microsoft Office PowerPoint</Application>
  <PresentationFormat>Custom</PresentationFormat>
  <Paragraphs>74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Poppins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Naman Kedia</cp:lastModifiedBy>
  <cp:revision>2</cp:revision>
  <dcterms:created xsi:type="dcterms:W3CDTF">2024-08-02T10:29:10Z</dcterms:created>
  <dcterms:modified xsi:type="dcterms:W3CDTF">2024-08-02T10:46:53Z</dcterms:modified>
</cp:coreProperties>
</file>